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23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56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804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212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491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006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06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964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27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53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576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847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3D24A-E88C-410C-A47A-FEF19A6D7089}" type="datetimeFigureOut">
              <a:rPr lang="ko-KR" altLang="en-US" smtClean="0"/>
              <a:t>2022-09-19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8E472-BF40-49A9-9C34-F444F8769F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58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ptami@cnuglobal.com" TargetMode="External"/><Relationship Id="rId2" Type="http://schemas.openxmlformats.org/officeDocument/2006/relationships/hyperlink" Target="mailto:mpark@cnugloba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9E755A78-3E93-6DFD-A5F8-6707DFE4F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719670"/>
              </p:ext>
            </p:extLst>
          </p:nvPr>
        </p:nvGraphicFramePr>
        <p:xfrm>
          <a:off x="300445" y="444137"/>
          <a:ext cx="6204856" cy="9109341"/>
        </p:xfrm>
        <a:graphic>
          <a:graphicData uri="http://schemas.openxmlformats.org/drawingml/2006/table">
            <a:tbl>
              <a:tblPr/>
              <a:tblGrid>
                <a:gridCol w="945591">
                  <a:extLst>
                    <a:ext uri="{9D8B030D-6E8A-4147-A177-3AD203B41FA5}">
                      <a16:colId xmlns:a16="http://schemas.microsoft.com/office/drawing/2014/main" val="576718800"/>
                    </a:ext>
                  </a:extLst>
                </a:gridCol>
                <a:gridCol w="2305856">
                  <a:extLst>
                    <a:ext uri="{9D8B030D-6E8A-4147-A177-3AD203B41FA5}">
                      <a16:colId xmlns:a16="http://schemas.microsoft.com/office/drawing/2014/main" val="3357791467"/>
                    </a:ext>
                  </a:extLst>
                </a:gridCol>
                <a:gridCol w="983123">
                  <a:extLst>
                    <a:ext uri="{9D8B030D-6E8A-4147-A177-3AD203B41FA5}">
                      <a16:colId xmlns:a16="http://schemas.microsoft.com/office/drawing/2014/main" val="3893635765"/>
                    </a:ext>
                  </a:extLst>
                </a:gridCol>
                <a:gridCol w="1970286">
                  <a:extLst>
                    <a:ext uri="{9D8B030D-6E8A-4147-A177-3AD203B41FA5}">
                      <a16:colId xmlns:a16="http://schemas.microsoft.com/office/drawing/2014/main" val="3249410247"/>
                    </a:ext>
                  </a:extLst>
                </a:gridCol>
              </a:tblGrid>
              <a:tr h="502590"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사업 참여 의향서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48163" marR="48163" marT="13316" marB="1331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810951"/>
                  </a:ext>
                </a:extLst>
              </a:tr>
              <a:tr h="4520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사 업 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-8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2022</a:t>
                      </a:r>
                      <a:r>
                        <a:rPr lang="ko-KR" altLang="en-US" sz="1200" b="1" kern="0" spc="-8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년 가정용 스마트전력 플랫폼 사업</a:t>
                      </a:r>
                      <a:endParaRPr lang="en-US" altLang="ko-KR" sz="1200" b="1" kern="0" spc="-8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휴먼명조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effectLst/>
                          <a:latin typeface="휴먼명조"/>
                          <a:ea typeface="+mn-ea"/>
                          <a:cs typeface="+mn-cs"/>
                        </a:rPr>
                        <a:t>사업총괄 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휴먼명조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effectLst/>
                          <a:latin typeface="휴먼명조"/>
                          <a:ea typeface="+mn-ea"/>
                          <a:cs typeface="+mn-cs"/>
                        </a:rPr>
                        <a:t>산업통상자원부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effectLst/>
                          <a:latin typeface="휴먼명조"/>
                          <a:ea typeface="+mn-ea"/>
                          <a:cs typeface="+mn-cs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833038"/>
                  </a:ext>
                </a:extLst>
              </a:tr>
              <a:tr h="4520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시행기관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씨앤유컨소시엄</a:t>
                      </a:r>
                      <a:endParaRPr lang="ko-KR" altLang="en-US" sz="1200" kern="0" spc="-8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총괄책임자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㈜</a:t>
                      </a:r>
                      <a:r>
                        <a:rPr lang="ko-KR" altLang="en-US" sz="1200" kern="0" spc="-8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씨앤유글로벌</a:t>
                      </a: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 </a:t>
                      </a:r>
                      <a:r>
                        <a:rPr lang="ko-KR" altLang="en-US" sz="1200" kern="0" spc="-8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</a:rPr>
                        <a:t>임수빈대표이사</a:t>
                      </a:r>
                      <a:endParaRPr lang="ko-KR" altLang="en-US" sz="1200" kern="0" spc="-8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020219"/>
                  </a:ext>
                </a:extLst>
              </a:tr>
              <a:tr h="50772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참여 아파트명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8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세대수</a:t>
                      </a:r>
                      <a:endParaRPr lang="ko-KR" altLang="en-US" sz="1200" kern="0" spc="-8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8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988798"/>
                  </a:ext>
                </a:extLst>
              </a:tr>
              <a:tr h="4520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담당자</a:t>
                      </a:r>
                      <a:endParaRPr lang="ko-KR" altLang="en-US" sz="1200" kern="0" spc="-8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8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연락처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8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029369"/>
                  </a:ext>
                </a:extLst>
              </a:tr>
              <a:tr h="4520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주 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13316" marR="13316" marT="13316" marB="1331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8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13316" marR="13316" marT="13316" marB="1331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523183"/>
                  </a:ext>
                </a:extLst>
              </a:tr>
              <a:tr h="6051064">
                <a:tc gridSpan="4">
                  <a:txBody>
                    <a:bodyPr/>
                    <a:lstStyle/>
                    <a:p>
                      <a:pPr marL="127000" marR="127000" lvl="0" indent="0" algn="just" defTabSz="6858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위의 </a:t>
                      </a:r>
                      <a:r>
                        <a:rPr lang="en-US" altLang="ko-KR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r>
                        <a:rPr lang="ko-KR" alt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년 가정용 스마트전력 플랫폼 사업 참여를 위하여 본 의향서를 제출합니다</a:t>
                      </a:r>
                      <a:r>
                        <a:rPr lang="en-US" altLang="ko-KR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  <a:p>
                      <a:pPr marL="127000" marR="127000" indent="0" algn="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altLang="ko-KR" sz="1200" kern="0" spc="-80" dirty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20 22</a:t>
                      </a:r>
                      <a:r>
                        <a:rPr lang="ko-KR" altLang="en-US" sz="1200" kern="0" spc="-8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년    월     일</a:t>
                      </a:r>
                      <a:endParaRPr lang="en-US" altLang="ko-KR" sz="1200" kern="0" spc="-8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127000" marR="127000" indent="0" algn="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  <a:p>
                      <a:pPr marL="243840" marR="0" indent="-24384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altLang="ko-KR" sz="1200" kern="0" spc="-80" dirty="0">
                        <a:solidFill>
                          <a:srgbClr val="000000"/>
                        </a:solidFill>
                        <a:effectLst/>
                        <a:latin typeface="HCI Poppy"/>
                        <a:ea typeface="휴먼명조"/>
                      </a:endParaRPr>
                    </a:p>
                    <a:p>
                      <a:pPr marL="243840" marR="0" indent="-24384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altLang="ko-KR" sz="1200" kern="0" spc="-80" dirty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/>
                        </a:rPr>
                        <a:t>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  <a:p>
                      <a:pPr marL="260350" marR="168910" indent="-63500" algn="l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altLang="ko-KR" sz="12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260350" marR="168910" indent="-63500" algn="l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altLang="ko-KR" sz="15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260350" marR="168910" indent="-63500" algn="l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altLang="ko-KR" sz="15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260350" marR="168910" indent="-63500" algn="l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altLang="ko-KR" sz="15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260350" marR="168910" indent="-63500" algn="l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altLang="ko-KR" sz="15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260350" marR="168910" indent="-6350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제출방법 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: 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아래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 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시행기관 중에 한곳으로 제출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이메일 또는 팩스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</a:p>
                    <a:p>
                      <a:pPr marL="260350" marR="168910" indent="-6350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㈜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씨앤유글로벌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: 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mpark@cnuglobal.com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 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aptami@cnuglobal.com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(Fax) 031–698-2355</a:t>
                      </a:r>
                    </a:p>
                    <a:p>
                      <a:pPr marL="260350" marR="168910" indent="-6350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서울도시가스㈜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: 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dhhyun@seoulgas.co.kr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(Fax) 02–3660-8054</a:t>
                      </a:r>
                    </a:p>
                    <a:p>
                      <a:pPr marL="260350" marR="168910" indent="-6350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㈜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에너넷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        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: 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휴먼명조"/>
                          <a:ea typeface="휴먼명조"/>
                        </a:rPr>
                        <a:t>haisk1113@enernet.co.kr</a:t>
                      </a:r>
                    </a:p>
                    <a:p>
                      <a:pPr marL="260350" marR="168910" indent="-63500" algn="l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US" altLang="ko-KR" sz="1000" b="1" kern="0" spc="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  <a:p>
                      <a:pPr marL="260350" marR="168910" indent="-63500" algn="l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재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)</a:t>
                      </a:r>
                      <a:r>
                        <a:rPr lang="ko-KR" altLang="en-US" sz="1500" b="1" kern="0" spc="0" dirty="0" err="1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한국스마트그리드사업단장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귀하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13316" marR="13316" marT="13316" marB="1331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89596"/>
                  </a:ext>
                </a:extLst>
              </a:tr>
            </a:tbl>
          </a:graphicData>
        </a:graphic>
      </p:graphicFrame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2F2DE6F-7653-29DB-6484-3E74574F8A1F}"/>
              </a:ext>
            </a:extLst>
          </p:cNvPr>
          <p:cNvCxnSpPr>
            <a:cxnSpLocks/>
          </p:cNvCxnSpPr>
          <p:nvPr/>
        </p:nvCxnSpPr>
        <p:spPr>
          <a:xfrm>
            <a:off x="1110339" y="5956666"/>
            <a:ext cx="18026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36000F5B-0A32-4088-C160-58AFA78C25DD}"/>
              </a:ext>
            </a:extLst>
          </p:cNvPr>
          <p:cNvCxnSpPr>
            <a:cxnSpLocks/>
          </p:cNvCxnSpPr>
          <p:nvPr/>
        </p:nvCxnSpPr>
        <p:spPr>
          <a:xfrm>
            <a:off x="3483427" y="5952310"/>
            <a:ext cx="18026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2E0E9EE-6989-DECC-1C8A-768D2D1E5F72}"/>
              </a:ext>
            </a:extLst>
          </p:cNvPr>
          <p:cNvCxnSpPr>
            <a:cxnSpLocks/>
          </p:cNvCxnSpPr>
          <p:nvPr/>
        </p:nvCxnSpPr>
        <p:spPr>
          <a:xfrm>
            <a:off x="1131196" y="7376164"/>
            <a:ext cx="18026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F6D1F372-50F5-9CB9-1F37-75E3413146C1}"/>
              </a:ext>
            </a:extLst>
          </p:cNvPr>
          <p:cNvCxnSpPr>
            <a:cxnSpLocks/>
          </p:cNvCxnSpPr>
          <p:nvPr/>
        </p:nvCxnSpPr>
        <p:spPr>
          <a:xfrm>
            <a:off x="3493651" y="7371808"/>
            <a:ext cx="18026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73B2DB6-8C79-2C1E-04FF-8B1E76630AC9}"/>
              </a:ext>
            </a:extLst>
          </p:cNvPr>
          <p:cNvSpPr txBox="1"/>
          <p:nvPr/>
        </p:nvSpPr>
        <p:spPr>
          <a:xfrm>
            <a:off x="5320938" y="7162021"/>
            <a:ext cx="1132113" cy="33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3840" marR="0" lvl="0" indent="-24384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-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CI Poppy"/>
                <a:ea typeface="휴먼명조"/>
                <a:cs typeface="+mn-cs"/>
              </a:rPr>
              <a:t>(</a:t>
            </a:r>
            <a:r>
              <a:rPr kumimoji="0" lang="ko-KR" altLang="en-US" sz="1200" b="0" i="0" u="none" strike="noStrike" kern="0" cap="none" spc="-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휴먼명조"/>
                <a:ea typeface="휴먼명조"/>
                <a:cs typeface="+mn-cs"/>
              </a:rPr>
              <a:t>인</a:t>
            </a:r>
            <a:r>
              <a:rPr kumimoji="0" lang="en-US" altLang="ko-KR" sz="1200" b="0" i="0" u="none" strike="noStrike" kern="0" cap="none" spc="-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CI Poppy"/>
                <a:ea typeface="휴먼명조"/>
                <a:cs typeface="+mn-cs"/>
              </a:rPr>
              <a:t>) </a:t>
            </a:r>
            <a:r>
              <a:rPr kumimoji="0" lang="ko-KR" altLang="en-US" sz="1200" b="0" i="0" u="none" strike="noStrike" kern="0" cap="none" spc="-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휴먼명조"/>
                <a:ea typeface="휴먼명조"/>
                <a:cs typeface="+mn-cs"/>
              </a:rPr>
              <a:t>또는 </a:t>
            </a:r>
            <a:r>
              <a:rPr kumimoji="0" lang="en-US" altLang="ko-KR" sz="1200" b="0" i="0" u="none" strike="noStrike" kern="0" cap="none" spc="-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CI Poppy"/>
                <a:ea typeface="휴먼명조"/>
                <a:cs typeface="+mn-cs"/>
              </a:rPr>
              <a:t>(</a:t>
            </a:r>
            <a:r>
              <a:rPr kumimoji="0" lang="ko-KR" altLang="en-US" sz="1200" b="0" i="0" u="none" strike="noStrike" kern="0" cap="none" spc="-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휴먼명조"/>
                <a:ea typeface="휴먼명조"/>
                <a:cs typeface="+mn-cs"/>
              </a:rPr>
              <a:t>서명</a:t>
            </a:r>
            <a:r>
              <a:rPr kumimoji="0" lang="en-US" altLang="ko-KR" sz="1200" b="0" i="0" u="none" strike="noStrike" kern="0" cap="none" spc="-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CI Poppy"/>
                <a:ea typeface="휴먼명조"/>
                <a:cs typeface="+mn-cs"/>
              </a:rPr>
              <a:t>)</a:t>
            </a:r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A910CA-0C0F-7275-A283-18867DA0AD47}"/>
              </a:ext>
            </a:extLst>
          </p:cNvPr>
          <p:cNvSpPr txBox="1"/>
          <p:nvPr/>
        </p:nvSpPr>
        <p:spPr>
          <a:xfrm>
            <a:off x="1489182" y="6451203"/>
            <a:ext cx="1132113" cy="33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3840" marR="0" lvl="0" indent="-24384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[</a:t>
            </a:r>
            <a:r>
              <a:rPr lang="ko-KR" altLang="en-US" sz="1200" kern="0" spc="-80" dirty="0">
                <a:solidFill>
                  <a:srgbClr val="000000"/>
                </a:solidFill>
                <a:effectLst/>
                <a:latin typeface="휴먼명조"/>
                <a:ea typeface="휴먼명조"/>
              </a:rPr>
              <a:t>참여 아파트명</a:t>
            </a: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] </a:t>
            </a:r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EE22C3-A08C-5044-72BD-B66469034362}"/>
              </a:ext>
            </a:extLst>
          </p:cNvPr>
          <p:cNvSpPr txBox="1"/>
          <p:nvPr/>
        </p:nvSpPr>
        <p:spPr>
          <a:xfrm>
            <a:off x="3224358" y="6427367"/>
            <a:ext cx="2190202" cy="616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3840" indent="-243840" algn="ctr" defTabSz="685800" fontAlgn="base">
              <a:lnSpc>
                <a:spcPct val="150000"/>
              </a:lnSpc>
              <a:defRPr/>
            </a:pP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[</a:t>
            </a:r>
            <a:r>
              <a:rPr lang="ko-KR" altLang="en-US" sz="1200" kern="0" spc="-80" dirty="0">
                <a:solidFill>
                  <a:srgbClr val="000000"/>
                </a:solidFill>
                <a:latin typeface="휴먼명조"/>
                <a:ea typeface="휴먼명조"/>
              </a:rPr>
              <a:t>신청자</a:t>
            </a: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]</a:t>
            </a:r>
          </a:p>
          <a:p>
            <a:pPr marL="243840" indent="-243840" algn="ctr" defTabSz="685800" fontAlgn="base">
              <a:lnSpc>
                <a:spcPct val="150000"/>
              </a:lnSpc>
              <a:defRPr/>
            </a:pPr>
            <a:r>
              <a:rPr lang="en-US" altLang="ko-KR" sz="1200" kern="0" spc="-80" dirty="0">
                <a:solidFill>
                  <a:srgbClr val="000000"/>
                </a:solidFill>
                <a:latin typeface="HCI Poppy"/>
                <a:ea typeface="휴먼명조"/>
              </a:rPr>
              <a:t>(</a:t>
            </a:r>
            <a:r>
              <a:rPr lang="ko-KR" altLang="en-US" sz="1200" kern="0" spc="-80" dirty="0">
                <a:solidFill>
                  <a:srgbClr val="000000"/>
                </a:solidFill>
                <a:latin typeface="HCI Poppy"/>
                <a:ea typeface="휴먼명조"/>
              </a:rPr>
              <a:t>관리소 및 입주자대표회 관계자</a:t>
            </a:r>
            <a:r>
              <a:rPr lang="en-US" altLang="ko-KR" sz="1200" kern="0" spc="-80" dirty="0">
                <a:solidFill>
                  <a:srgbClr val="000000"/>
                </a:solidFill>
                <a:latin typeface="HCI Poppy"/>
                <a:ea typeface="휴먼명조"/>
              </a:rPr>
              <a:t>)</a:t>
            </a: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  </a:t>
            </a:r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F4A55B-E3D2-0EC2-3543-BD99F3C827F1}"/>
              </a:ext>
            </a:extLst>
          </p:cNvPr>
          <p:cNvSpPr txBox="1"/>
          <p:nvPr/>
        </p:nvSpPr>
        <p:spPr>
          <a:xfrm>
            <a:off x="3483427" y="5138059"/>
            <a:ext cx="1802674" cy="33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3840" indent="-243840" algn="ctr" defTabSz="685800" fontAlgn="base">
              <a:lnSpc>
                <a:spcPct val="150000"/>
              </a:lnSpc>
              <a:defRPr/>
            </a:pP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[</a:t>
            </a:r>
            <a:r>
              <a:rPr lang="ko-KR" altLang="en-US" sz="1200" kern="0" spc="-80" dirty="0">
                <a:solidFill>
                  <a:srgbClr val="000000"/>
                </a:solidFill>
                <a:effectLst/>
                <a:latin typeface="휴먼명조"/>
                <a:ea typeface="휴먼명조"/>
              </a:rPr>
              <a:t>총괄책임자</a:t>
            </a: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]   </a:t>
            </a:r>
            <a:endParaRPr lang="ko-KR" alt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229218-ED64-3C6B-0A6F-74A24266E0DB}"/>
              </a:ext>
            </a:extLst>
          </p:cNvPr>
          <p:cNvSpPr txBox="1"/>
          <p:nvPr/>
        </p:nvSpPr>
        <p:spPr>
          <a:xfrm>
            <a:off x="1184361" y="5157765"/>
            <a:ext cx="1802674" cy="33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3840" indent="-243840" algn="ctr" defTabSz="685800" fontAlgn="base">
              <a:lnSpc>
                <a:spcPct val="150000"/>
              </a:lnSpc>
              <a:defRPr/>
            </a:pP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[</a:t>
            </a:r>
            <a:r>
              <a:rPr lang="ko-KR" altLang="en-US" sz="1200" kern="0" spc="-80" dirty="0">
                <a:solidFill>
                  <a:srgbClr val="000000"/>
                </a:solidFill>
                <a:effectLst/>
                <a:latin typeface="휴먼명조"/>
                <a:ea typeface="휴먼명조"/>
              </a:rPr>
              <a:t>시행기관</a:t>
            </a: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]   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2BADAA-4736-FF50-3C4F-18351179F9EC}"/>
              </a:ext>
            </a:extLst>
          </p:cNvPr>
          <p:cNvSpPr txBox="1"/>
          <p:nvPr/>
        </p:nvSpPr>
        <p:spPr>
          <a:xfrm>
            <a:off x="1110339" y="5613115"/>
            <a:ext cx="1802674" cy="33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3840" indent="-243840" algn="ctr" defTabSz="685800" fontAlgn="base">
              <a:lnSpc>
                <a:spcPct val="150000"/>
              </a:lnSpc>
              <a:defRPr/>
            </a:pPr>
            <a:r>
              <a:rPr lang="ko-KR" altLang="en-US" sz="1200" kern="0" spc="-80" dirty="0" err="1">
                <a:solidFill>
                  <a:srgbClr val="000000"/>
                </a:solidFill>
                <a:latin typeface="HCI Poppy"/>
                <a:ea typeface="휴먼명조"/>
              </a:rPr>
              <a:t>씨앤유컨소시엄</a:t>
            </a:r>
            <a:r>
              <a:rPr lang="en-US" altLang="ko-KR" sz="1200" kern="0" spc="-80" dirty="0">
                <a:solidFill>
                  <a:srgbClr val="000000"/>
                </a:solidFill>
                <a:effectLst/>
                <a:latin typeface="HCI Poppy"/>
                <a:ea typeface="휴먼명조"/>
              </a:rPr>
              <a:t>   </a:t>
            </a:r>
            <a:endParaRPr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BCB09F-6C6C-70CF-20D0-D2F641FCFA1D}"/>
              </a:ext>
            </a:extLst>
          </p:cNvPr>
          <p:cNvSpPr txBox="1"/>
          <p:nvPr/>
        </p:nvSpPr>
        <p:spPr>
          <a:xfrm>
            <a:off x="3444242" y="5621822"/>
            <a:ext cx="1802674" cy="339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3840" indent="-243840" algn="ctr" defTabSz="685800" fontAlgn="base">
              <a:lnSpc>
                <a:spcPct val="150000"/>
              </a:lnSpc>
              <a:defRPr/>
            </a:pPr>
            <a:r>
              <a:rPr lang="ko-KR" altLang="en-US" sz="1200" kern="0" spc="-80" dirty="0" err="1">
                <a:solidFill>
                  <a:srgbClr val="000000"/>
                </a:solidFill>
                <a:latin typeface="HCI Poppy"/>
                <a:ea typeface="휴먼명조"/>
              </a:rPr>
              <a:t>임수빈대표이사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48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139</Words>
  <Application>Microsoft Office PowerPoint</Application>
  <PresentationFormat>A4 용지(210x297mm)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HCI Poppy</vt:lpstr>
      <vt:lpstr>굴림</vt:lpstr>
      <vt:lpstr>한양신명조</vt:lpstr>
      <vt:lpstr>휴먼명조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cwchun@naver.com</dc:creator>
  <cp:lastModifiedBy>cwchun@naver.com</cp:lastModifiedBy>
  <cp:revision>23</cp:revision>
  <cp:lastPrinted>2022-05-16T01:38:59Z</cp:lastPrinted>
  <dcterms:created xsi:type="dcterms:W3CDTF">2022-05-11T07:00:00Z</dcterms:created>
  <dcterms:modified xsi:type="dcterms:W3CDTF">2022-09-19T02:36:30Z</dcterms:modified>
</cp:coreProperties>
</file>